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1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5.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Superficial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a:p>
            <a:pPr lvl="0" indent="0" marL="0">
              <a:buNone/>
            </a:pPr>
            <a:r>
              <a:rPr/>
              <a:t>If the valve does not work properly, acid can enter the esophagus and cause heartburn and damage to the lining of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Barrett’s Espohagus</a:t>
            </a:r>
          </a:p>
        </p:txBody>
      </p:sp>
      <p:sp>
        <p:nvSpPr>
          <p:cNvPr id="3" name="Content Placeholder 2"/>
          <p:cNvSpPr>
            <a:spLocks noGrp="1"/>
          </p:cNvSpPr>
          <p:nvPr>
            <p:ph idx="1" sz="half"/>
          </p:nvPr>
        </p:nvSpPr>
        <p:spPr/>
        <p:txBody>
          <a:bodyPr/>
          <a:lstStyle/>
          <a:p>
            <a:pPr lvl="0" indent="0" marL="0">
              <a:buNone/>
            </a:pPr>
            <a:r>
              <a:rPr/>
              <a:t>Over time, the lining of the esophagus undergoes change in response to the acid.</a:t>
            </a:r>
          </a:p>
        </p:txBody>
      </p:sp>
      <p:pic>
        <p:nvPicPr>
          <p:cNvPr descr="https://deidt7p41jzcy.cloudfront.net/barretts_comm.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Dysplasia</a:t>
            </a:r>
          </a:p>
        </p:txBody>
      </p:sp>
      <p:sp>
        <p:nvSpPr>
          <p:cNvPr id="3" name="Content Placeholder 2"/>
          <p:cNvSpPr>
            <a:spLocks noGrp="1"/>
          </p:cNvSpPr>
          <p:nvPr>
            <p:ph idx="1"/>
          </p:nvPr>
        </p:nvSpPr>
        <p:spPr/>
        <p:txBody>
          <a:bodyPr/>
          <a:lstStyle/>
          <a:p>
            <a:pPr lvl="0" indent="0" marL="0">
              <a:buNone/>
            </a:pPr>
            <a:r>
              <a:rPr/>
              <a:t>Over a period of years, pre-cancerous changes can develop within Barrett’s esopahgus.</a:t>
            </a:r>
          </a:p>
          <a:p>
            <a:pPr lvl="0" indent="0" marL="0">
              <a:buNone/>
            </a:pPr>
            <a:r>
              <a:rPr/>
              <a:t>These changes can be seen by the pathologist from biopsies taken from the esophagus</a:t>
            </a:r>
          </a:p>
          <a:p>
            <a:pPr lvl="0" indent="0" marL="0">
              <a:buNone/>
            </a:pPr>
            <a:r>
              <a:rPr/>
              <a:t>Over time, low-grade dysplasia can progress to high-grade dysplasia</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p:cNvSpPr>
                <a:spLocks noGrp="1"/>
              </p:cNvSpPr>
              <p:nvPr>
                <p:ph type="title"/>
              </p:nvPr>
            </p:nvSpPr>
            <p:spPr>
              <a:xfrm>
                <a:off x="284309" y="205979"/>
                <a:ext cx="8552330" cy="662317"/>
              </a:xfrm>
            </p:spPr>
            <p:txBody>
              <a:bodyPr/>
              <a:lstStyle/>
              <a:p>
                <a:pPr lvl="0" indent="0" marL="0">
                  <a:buNone/>
                </a:pPr>
                <a:r>
                  <a:rPr/>
                  <a:t>Dysplasia </a:t>
                </a:r>
                <a14:m>
                  <m:oMath xmlns:m="http://schemas.openxmlformats.org/officeDocument/2006/math">
                    <m:r>
                      <m:rPr>
                        <m:sty m:val="p"/>
                      </m:rPr>
                      <m:t>→</m:t>
                    </m:r>
                  </m:oMath>
                </a14:m>
                <a:r>
                  <a:rPr/>
                  <a:t> Cancer</a:t>
                </a:r>
              </a:p>
            </p:txBody>
          </p:sp>
        </mc:Choice>
      </mc:AlternateContent>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Low grade dysplasia: Risk of cancer 0.5% per year</a:t>
                </a:r>
              </a:p>
              <a:p>
                <a:pPr lvl="0" indent="0" marL="0">
                  <a:buNone/>
                </a:pPr>
                <a:r>
                  <a:rPr/>
                  <a:t>High-grad dysplasia: Risk of cancer 5% per year</a:t>
                </a:r>
              </a:p>
              <a:p>
                <a:pPr lvl="0" indent="0" marL="0">
                  <a:buNone/>
                </a:pPr>
                <a14:m>
                  <m:oMath xmlns:m="http://schemas.openxmlformats.org/officeDocument/2006/math">
                    <m:r>
                      <m:rPr>
                        <m:sty m:val="p"/>
                      </m:rPr>
                      <m:t>⇒</m:t>
                    </m:r>
                  </m:oMath>
                </a14:m>
                <a:r>
                  <a:rPr/>
                  <a:t> Surveillance with upper endoscopy is critical</a:t>
                </a:r>
              </a:p>
            </p:txBody>
          </p:sp>
        </mc:Choice>
      </mc:AlternateContent>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Dysplasia of the esphagus can be treated with destroying the mucosa, the inner layer of esophgus</a:t>
            </a:r>
          </a:p>
          <a:p>
            <a:pPr lvl="0" indent="0" marL="0">
              <a:buNone/>
            </a:pPr>
            <a:r>
              <a:rPr/>
              <a:t>Ablation of the mucosa with microwave energy</a:t>
            </a:r>
          </a:p>
          <a:p>
            <a:pPr lvl="0" indent="0" marL="0">
              <a:buNone/>
            </a:pPr>
            <a:r>
              <a:rPr/>
              <a:t>Circular balloon with an antenna used to ablate the mucosa</a:t>
            </a:r>
          </a:p>
        </p:txBody>
      </p:sp>
      <p:pic>
        <p:nvPicPr>
          <p:cNvPr descr="https://deidt7p41jzcy.cloudfront.net/barxx_2.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Before Ablation </a:t>
            </a:r>
          </a:p>
        </p:txBody>
      </p:sp>
      <p:sp>
        <p:nvSpPr>
          <p:cNvPr id="4" name="Content Placeholder 3"/>
          <p:cNvSpPr>
            <a:spLocks noGrp="1"/>
          </p:cNvSpPr>
          <p:nvPr>
            <p:ph idx="2" sz="half"/>
          </p:nvPr>
        </p:nvSpPr>
        <p:spPr/>
        <p:txBody>
          <a:bodyPr/>
          <a:lstStyle/>
          <a:p>
            <a:pPr lvl="0" indent="0" marL="0">
              <a:buNone/>
            </a:pPr>
            <a:r>
              <a:rPr/>
              <a:t>After Ablation </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Superficial Cancers</a:t>
            </a:r>
          </a:p>
        </p:txBody>
      </p:sp>
      <p:sp>
        <p:nvSpPr>
          <p:cNvPr id="3" name="Content Placeholder 2"/>
          <p:cNvSpPr>
            <a:spLocks noGrp="1"/>
          </p:cNvSpPr>
          <p:nvPr>
            <p:ph idx="1" sz="half"/>
          </p:nvPr>
        </p:nvSpPr>
        <p:spPr/>
        <p:txBody>
          <a:bodyPr/>
          <a:lstStyle/>
          <a:p>
            <a:pPr lvl="0" indent="0" marL="0">
              <a:buNone/>
            </a:pPr>
            <a:r>
              <a:rPr/>
              <a:t>Superficial Cancers = T1a N0</a:t>
            </a:r>
          </a:p>
          <a:p>
            <a:pPr lvl="0" indent="0" marL="0">
              <a:buNone/>
            </a:pPr>
            <a:r>
              <a:rPr/>
              <a:t>Treatment is often with endoscopy without the need for surgery.</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Endoscopic Mucosal Resection (EMR)</a:t>
            </a:r>
          </a:p>
        </p:txBody>
      </p:sp>
      <p:sp>
        <p:nvSpPr>
          <p:cNvPr id="4" name="Text Placeholder 3"/>
          <p:cNvSpPr>
            <a:spLocks noGrp="1"/>
          </p:cNvSpPr>
          <p:nvPr>
            <p:ph idx="2" sz="half" type="body"/>
          </p:nvPr>
        </p:nvSpPr>
        <p:spPr/>
        <p:txBody>
          <a:bodyPr/>
          <a:lstStyle/>
          <a:p>
            <a:pPr lvl="0" indent="0" marL="0">
              <a:buNone/>
            </a:pPr>
            <a:r>
              <a:rPr/>
              <a:t>Endoscopic procedure to remove a superficial tumor from the inner layer of the esophagus</a:t>
            </a:r>
          </a:p>
        </p:txBody>
      </p:sp>
      <p:pic>
        <p:nvPicPr>
          <p:cNvPr descr="https://deidt7p41jzcy.cloudfront.net/emr_comm.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EMR may be sufficient treatment (without surgery)</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Esophagectomy (surgery) is standard recommendation</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1433</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Superficial Cancer of the Esophagus and GE Junction</dc:title>
  <dc:creator/>
  <cp:keywords/>
  <dcterms:created xsi:type="dcterms:W3CDTF">2025-01-31T21:14:31Z</dcterms:created>
  <dcterms:modified xsi:type="dcterms:W3CDTF">2025-01-31T21:14:31Z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